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2667000"/>
          </a:xfrm>
        </p:spPr>
        <p:txBody>
          <a:bodyPr/>
          <a:lstStyle/>
          <a:p>
            <a:pPr algn="ctr"/>
            <a:r>
              <a:rPr lang="en-US" dirty="0">
                <a:solidFill>
                  <a:srgbClr val="FF0000"/>
                </a:solidFill>
                <a:latin typeface="Algerian" pitchFamily="82" charset="0"/>
              </a:rPr>
              <a:t>Employees’ State  insurance </a:t>
            </a:r>
            <a:r>
              <a:rPr lang="en-US" i="1" dirty="0">
                <a:solidFill>
                  <a:srgbClr val="FF0000"/>
                </a:solidFill>
                <a:latin typeface="Algerian" pitchFamily="82" charset="0"/>
              </a:rPr>
              <a:t>fund</a:t>
            </a:r>
          </a:p>
        </p:txBody>
      </p:sp>
      <p:sp>
        <p:nvSpPr>
          <p:cNvPr id="3" name="Subtitle 2"/>
          <p:cNvSpPr>
            <a:spLocks noGrp="1"/>
          </p:cNvSpPr>
          <p:nvPr>
            <p:ph type="subTitle" idx="1"/>
          </p:nvPr>
        </p:nvSpPr>
        <p:spPr>
          <a:xfrm>
            <a:off x="533400" y="3657600"/>
            <a:ext cx="8229600" cy="2667000"/>
          </a:xfrm>
        </p:spPr>
        <p:txBody>
          <a:bodyPr>
            <a:normAutofit/>
          </a:bodyPr>
          <a:lstStyle/>
          <a:p>
            <a:r>
              <a:rPr lang="en-US" dirty="0">
                <a:solidFill>
                  <a:schemeClr val="bg1"/>
                </a:solidFill>
              </a:rPr>
              <a:t>Associate Professor &amp; Head</a:t>
            </a:r>
          </a:p>
          <a:p>
            <a:r>
              <a:rPr lang="en-US" dirty="0">
                <a:solidFill>
                  <a:schemeClr val="bg1"/>
                </a:solidFill>
              </a:rPr>
              <a:t>School of Management</a:t>
            </a:r>
          </a:p>
          <a:p>
            <a:r>
              <a:rPr lang="en-US" dirty="0">
                <a:solidFill>
                  <a:schemeClr val="bg1"/>
                </a:solidFill>
              </a:rPr>
              <a:t>Gangadhar </a:t>
            </a:r>
            <a:r>
              <a:rPr lang="en-US">
                <a:solidFill>
                  <a:schemeClr val="bg1"/>
                </a:solidFill>
              </a:rPr>
              <a:t>Meher</a:t>
            </a:r>
            <a:r>
              <a:rPr lang="en-US" dirty="0">
                <a:solidFill>
                  <a:schemeClr val="bg1"/>
                </a:solidFill>
              </a:rPr>
              <a:t> University</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rmAutofit fontScale="90000"/>
          </a:bodyPr>
          <a:lstStyle/>
          <a:p>
            <a:r>
              <a:rPr lang="en-US" sz="4800" u="sng" dirty="0"/>
              <a:t>Sickness benefit: </a:t>
            </a:r>
            <a:r>
              <a:rPr lang="en-US" sz="3200" u="sng" dirty="0"/>
              <a:t>sec,46(1)(a),47,49 &amp; clause 4</a:t>
            </a:r>
            <a:endParaRPr lang="en-US" sz="4800" u="sng" dirty="0"/>
          </a:p>
        </p:txBody>
      </p:sp>
      <p:sp>
        <p:nvSpPr>
          <p:cNvPr id="3" name="Content Placeholder 2"/>
          <p:cNvSpPr>
            <a:spLocks noGrp="1"/>
          </p:cNvSpPr>
          <p:nvPr>
            <p:ph idx="1"/>
          </p:nvPr>
        </p:nvSpPr>
        <p:spPr>
          <a:xfrm>
            <a:off x="457200" y="1828800"/>
            <a:ext cx="8229600" cy="4876800"/>
          </a:xfrm>
        </p:spPr>
        <p:txBody>
          <a:bodyPr/>
          <a:lstStyle/>
          <a:p>
            <a:r>
              <a:rPr lang="en-US" dirty="0"/>
              <a:t>An insure person shall be entitled to periodical payment in case of his sickness certified by a medical practitioner.</a:t>
            </a:r>
          </a:p>
          <a:p>
            <a:r>
              <a:rPr lang="en-US" dirty="0"/>
              <a:t>The claim for sickness benefit shall become due on the date of issue of medical certificate in respect of such period.</a:t>
            </a:r>
          </a:p>
          <a:p>
            <a:r>
              <a:rPr lang="en-US" dirty="0"/>
              <a:t>The sickness benefits shall not be paid to any person more than 91 days .</a:t>
            </a:r>
          </a:p>
          <a:p>
            <a:r>
              <a:rPr lang="en-US" dirty="0"/>
              <a:t>The daily rate of sickness benefits given on respect of the average daily wages of that person.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u="sng" dirty="0"/>
              <a:t>Maternity benefit:</a:t>
            </a:r>
            <a:r>
              <a:rPr lang="en-US" sz="3200" u="sng" dirty="0"/>
              <a:t>sec.46(1)(b),50&amp; clause 5</a:t>
            </a:r>
            <a:endParaRPr lang="en-US" u="sng" dirty="0"/>
          </a:p>
        </p:txBody>
      </p:sp>
      <p:sp>
        <p:nvSpPr>
          <p:cNvPr id="3" name="Content Placeholder 2"/>
          <p:cNvSpPr>
            <a:spLocks noGrp="1"/>
          </p:cNvSpPr>
          <p:nvPr>
            <p:ph idx="1"/>
          </p:nvPr>
        </p:nvSpPr>
        <p:spPr>
          <a:xfrm>
            <a:off x="457200" y="1371600"/>
            <a:ext cx="8229600" cy="5257800"/>
          </a:xfrm>
        </p:spPr>
        <p:txBody>
          <a:bodyPr/>
          <a:lstStyle/>
          <a:p>
            <a:r>
              <a:rPr lang="en-US" dirty="0"/>
              <a:t>An ensured woman shall be entitled to periodical payment, in case of confinement or miscarriage or sickness arising out of pregnancy.</a:t>
            </a:r>
          </a:p>
          <a:p>
            <a:r>
              <a:rPr lang="en-US" dirty="0"/>
              <a:t>To obtain maternity benefit, the insured woman must submit certificates as prescribed.</a:t>
            </a:r>
          </a:p>
          <a:p>
            <a:r>
              <a:rPr lang="en-US" dirty="0"/>
              <a:t>In the case of miscarriage , the maternity benefit shall be during a period of 6weeks immediately following the date of her miscarriage.</a:t>
            </a:r>
          </a:p>
          <a:p>
            <a:r>
              <a:rPr lang="en-US" dirty="0"/>
              <a:t>An ensured woman may be disqualified to receive maternity benefit if she fails without good cause  to attend or submit herself to a medical examination when so required.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algn="ctr"/>
            <a:r>
              <a:rPr lang="en-US" u="sng" dirty="0"/>
              <a:t>Dependants’ Benefit.</a:t>
            </a:r>
            <a:r>
              <a:rPr lang="en-US" sz="3200" u="sng" dirty="0"/>
              <a:t>secs.46(1)(d),52,55-A &amp; clauses 8 and 9 of first schedule</a:t>
            </a:r>
            <a:endParaRPr lang="en-US" u="sng" dirty="0"/>
          </a:p>
        </p:txBody>
      </p:sp>
      <p:sp>
        <p:nvSpPr>
          <p:cNvPr id="3" name="Content Placeholder 2"/>
          <p:cNvSpPr>
            <a:spLocks noGrp="1"/>
          </p:cNvSpPr>
          <p:nvPr>
            <p:ph idx="1"/>
          </p:nvPr>
        </p:nvSpPr>
        <p:spPr>
          <a:xfrm>
            <a:off x="457200" y="1600200"/>
            <a:ext cx="8229600" cy="5029200"/>
          </a:xfrm>
        </p:spPr>
        <p:txBody>
          <a:bodyPr/>
          <a:lstStyle/>
          <a:p>
            <a:pPr>
              <a:buFont typeface="Wingdings" pitchFamily="2" charset="2"/>
              <a:buChar char="Ø"/>
            </a:pPr>
            <a:r>
              <a:rPr lang="en-US" dirty="0"/>
              <a:t>Dependants of an insured person, who dies as a result of an employment injury sustained as an employee under this act, as are entitled to compensation under this act, shall be entitled to periodical payments.</a:t>
            </a:r>
          </a:p>
          <a:p>
            <a:pPr>
              <a:buFont typeface="Wingdings" pitchFamily="2" charset="2"/>
              <a:buChar char="Ø"/>
            </a:pPr>
            <a:r>
              <a:rPr lang="en-US" dirty="0"/>
              <a:t>In case of death of the insured person, the dependants’ benefit at ‘Full rate’ shall be payable to his widow and children.</a:t>
            </a:r>
          </a:p>
          <a:p>
            <a:pPr>
              <a:buFont typeface="Wingdings" pitchFamily="2" charset="2"/>
              <a:buChar char="Ø"/>
            </a:pPr>
            <a:r>
              <a:rPr lang="en-US" dirty="0"/>
              <a:t>In case the insured person does not leave a widow or adopted children, dependants’ benefits shall be payable to the other- to a parents or grand parents or any female or male dependant until he/she attains 18 yrs of 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fontScale="90000"/>
          </a:bodyPr>
          <a:lstStyle/>
          <a:p>
            <a:r>
              <a:rPr lang="en-US" u="sng" dirty="0"/>
              <a:t>Medical benefit.</a:t>
            </a:r>
            <a:r>
              <a:rPr lang="en-US" sz="3200" u="sng" dirty="0"/>
              <a:t>secs.46(1)(e),46(2) &amp; 56 to 59</a:t>
            </a:r>
            <a:endParaRPr lang="en-US" u="sng" dirty="0"/>
          </a:p>
        </p:txBody>
      </p:sp>
      <p:sp>
        <p:nvSpPr>
          <p:cNvPr id="3" name="Content Placeholder 2"/>
          <p:cNvSpPr>
            <a:spLocks noGrp="1"/>
          </p:cNvSpPr>
          <p:nvPr>
            <p:ph idx="1"/>
          </p:nvPr>
        </p:nvSpPr>
        <p:spPr>
          <a:xfrm>
            <a:off x="457200" y="1828800"/>
            <a:ext cx="8229600" cy="4800600"/>
          </a:xfrm>
        </p:spPr>
        <p:txBody>
          <a:bodyPr>
            <a:normAutofit/>
          </a:bodyPr>
          <a:lstStyle/>
          <a:p>
            <a:r>
              <a:rPr lang="en-US" sz="2400" dirty="0"/>
              <a:t>An insured person or a member of his family whose condition require medical treatment and attendance shall be entitled to receive medical treatment for an attendance on insured person.</a:t>
            </a:r>
          </a:p>
          <a:p>
            <a:r>
              <a:rPr lang="en-US" sz="2400" dirty="0"/>
              <a:t>The corporation may request the govt. to extent the medical benefits to the family of an insured person.</a:t>
            </a:r>
          </a:p>
          <a:p>
            <a:r>
              <a:rPr lang="en-US" sz="2400" dirty="0"/>
              <a:t>The medical benefits may be given either in the form of  attendance in a hospital or dispensary, clinic or by visits to the home of the insured.</a:t>
            </a:r>
          </a:p>
          <a:p>
            <a:r>
              <a:rPr lang="en-US" sz="2400" dirty="0"/>
              <a:t>The state </a:t>
            </a:r>
            <a:r>
              <a:rPr lang="en-US" sz="2400" dirty="0" err="1"/>
              <a:t>govt</a:t>
            </a:r>
            <a:r>
              <a:rPr lang="en-US" sz="2400" dirty="0"/>
              <a:t> shall provide these benefits in the state reasonable medical , surgical treatment.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Funeral Benefit</a:t>
            </a:r>
            <a:r>
              <a:rPr lang="en-US" sz="3200" u="sng" dirty="0"/>
              <a:t>, sec.46(1)(f)</a:t>
            </a:r>
            <a:endParaRPr lang="en-US" u="sng" dirty="0"/>
          </a:p>
        </p:txBody>
      </p:sp>
      <p:sp>
        <p:nvSpPr>
          <p:cNvPr id="3" name="Content Placeholder 2"/>
          <p:cNvSpPr>
            <a:spLocks noGrp="1"/>
          </p:cNvSpPr>
          <p:nvPr>
            <p:ph idx="1"/>
          </p:nvPr>
        </p:nvSpPr>
        <p:spPr>
          <a:xfrm>
            <a:off x="457200" y="2133600"/>
            <a:ext cx="8229600" cy="4191000"/>
          </a:xfrm>
        </p:spPr>
        <p:txBody>
          <a:bodyPr/>
          <a:lstStyle/>
          <a:p>
            <a:r>
              <a:rPr lang="en-US" dirty="0"/>
              <a:t>If an insured person dies, the eldest surviving member of his family shall be entitled to payment towards the expenditure on the funeral of the insured person.</a:t>
            </a:r>
          </a:p>
          <a:p>
            <a:r>
              <a:rPr lang="en-US" dirty="0"/>
              <a:t>The amount of such payment shall not exceed Rs.1000.</a:t>
            </a:r>
          </a:p>
          <a:p>
            <a:r>
              <a:rPr lang="en-US" dirty="0"/>
              <a:t>Claim for such payment shall be made within three months of the death of the insured person or within such extended period as may be authorized by the corporation or any officers or authority.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PENALITIES</a:t>
            </a:r>
          </a:p>
        </p:txBody>
      </p:sp>
      <p:sp>
        <p:nvSpPr>
          <p:cNvPr id="3" name="Content Placeholder 2"/>
          <p:cNvSpPr>
            <a:spLocks noGrp="1"/>
          </p:cNvSpPr>
          <p:nvPr>
            <p:ph idx="1"/>
          </p:nvPr>
        </p:nvSpPr>
        <p:spPr/>
        <p:txBody>
          <a:bodyPr/>
          <a:lstStyle/>
          <a:p>
            <a:pPr>
              <a:buNone/>
            </a:pPr>
            <a:r>
              <a:rPr lang="en-US" dirty="0"/>
              <a:t>    If any person knowingly makes or causes to be made any false statement or representation then he shall be punishable with imprisonment for a term which may extend to three months, or with fine not exceeding five thousand rupees or with both.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544700">
            <a:off x="435754" y="2599790"/>
            <a:ext cx="8305800" cy="1143000"/>
          </a:xfrm>
        </p:spPr>
        <p:txBody>
          <a:bodyPr>
            <a:noAutofit/>
          </a:bodyPr>
          <a:lstStyle/>
          <a:p>
            <a:pPr algn="ctr"/>
            <a:r>
              <a:rPr lang="en-US" sz="9600" dirty="0">
                <a:latin typeface="Algerian" pitchFamily="82"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rmAutofit/>
          </a:bodyPr>
          <a:lstStyle/>
          <a:p>
            <a:pPr algn="ctr"/>
            <a:r>
              <a:rPr lang="en-US" sz="6600" dirty="0"/>
              <a:t>Introduction</a:t>
            </a:r>
          </a:p>
        </p:txBody>
      </p:sp>
      <p:sp>
        <p:nvSpPr>
          <p:cNvPr id="3" name="Content Placeholder 2"/>
          <p:cNvSpPr>
            <a:spLocks noGrp="1"/>
          </p:cNvSpPr>
          <p:nvPr>
            <p:ph idx="1"/>
          </p:nvPr>
        </p:nvSpPr>
        <p:spPr>
          <a:xfrm>
            <a:off x="457200" y="2209800"/>
            <a:ext cx="8229600" cy="4114800"/>
          </a:xfrm>
        </p:spPr>
        <p:txBody>
          <a:bodyPr>
            <a:noAutofit/>
          </a:bodyPr>
          <a:lstStyle/>
          <a:p>
            <a:r>
              <a:rPr lang="en-US" sz="2800" dirty="0"/>
              <a:t>Social Security is an essential need of the workers. The earning power of the worker may be affected by various sources. It is not possible for workman individually to make an adequate provision against the risk. Hence they suffer from economic insecurity. </a:t>
            </a:r>
          </a:p>
          <a:p>
            <a:r>
              <a:rPr lang="en-US" sz="2800" dirty="0"/>
              <a:t>The system of social insurance has been developed to eliminate the economic insecurity  of the working classes. The Employees’ State Insurance Act is a significant step in this direction.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u="sng" dirty="0"/>
              <a:t>Employee State Insurance Act </a:t>
            </a:r>
          </a:p>
        </p:txBody>
      </p:sp>
      <p:sp>
        <p:nvSpPr>
          <p:cNvPr id="3" name="Content Placeholder 2"/>
          <p:cNvSpPr>
            <a:spLocks noGrp="1"/>
          </p:cNvSpPr>
          <p:nvPr>
            <p:ph idx="1"/>
          </p:nvPr>
        </p:nvSpPr>
        <p:spPr>
          <a:xfrm>
            <a:off x="457200" y="2057400"/>
            <a:ext cx="8229600" cy="4495800"/>
          </a:xfrm>
        </p:spPr>
        <p:txBody>
          <a:bodyPr>
            <a:normAutofit/>
          </a:bodyPr>
          <a:lstStyle/>
          <a:p>
            <a:r>
              <a:rPr lang="en-US" sz="2400" dirty="0"/>
              <a:t>The Employees’ State Insurance Act is a land mark in the history of social security in India.</a:t>
            </a:r>
          </a:p>
          <a:p>
            <a:r>
              <a:rPr lang="en-US" sz="2400" dirty="0"/>
              <a:t>This Act provides the workers with medical relief for employment injuries and occupational hazards.</a:t>
            </a:r>
          </a:p>
          <a:p>
            <a:r>
              <a:rPr lang="en-US" sz="2400" dirty="0"/>
              <a:t>The scheme operates on the base of contributory fund and covers majority of the workers in factories .</a:t>
            </a:r>
          </a:p>
          <a:p>
            <a:r>
              <a:rPr lang="en-US" sz="2400" dirty="0"/>
              <a:t>Sickness benefit,  Maternity benefit, Disablement benefit, Dependent’s benefits, Medical benefits &amp; Funeral benefit are comes under in this Act.</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normAutofit/>
          </a:bodyPr>
          <a:lstStyle/>
          <a:p>
            <a:pPr algn="ctr"/>
            <a:r>
              <a:rPr lang="en-US" dirty="0"/>
              <a:t>OBJECTIVE OF THE ACT</a:t>
            </a:r>
          </a:p>
        </p:txBody>
      </p:sp>
      <p:sp>
        <p:nvSpPr>
          <p:cNvPr id="3" name="Content Placeholder 2"/>
          <p:cNvSpPr>
            <a:spLocks noGrp="1"/>
          </p:cNvSpPr>
          <p:nvPr>
            <p:ph idx="1"/>
          </p:nvPr>
        </p:nvSpPr>
        <p:spPr>
          <a:xfrm>
            <a:off x="457200" y="1752600"/>
            <a:ext cx="8229600" cy="4419600"/>
          </a:xfrm>
        </p:spPr>
        <p:txBody>
          <a:bodyPr>
            <a:noAutofit/>
          </a:bodyPr>
          <a:lstStyle/>
          <a:p>
            <a:r>
              <a:rPr lang="en-US" sz="2800" dirty="0"/>
              <a:t>The object of this act is to provide for certain benefits to employees in case of sickness, maternity, and employment injury.</a:t>
            </a:r>
          </a:p>
          <a:p>
            <a:r>
              <a:rPr lang="en-US" sz="2800" dirty="0"/>
              <a:t>It is a legislation which aims at bringing about social and economic justice to the </a:t>
            </a:r>
            <a:r>
              <a:rPr lang="en-US" sz="2800" dirty="0" err="1"/>
              <a:t>labour</a:t>
            </a:r>
            <a:r>
              <a:rPr lang="en-US" sz="2800" dirty="0"/>
              <a:t>  class of the country.</a:t>
            </a:r>
          </a:p>
          <a:p>
            <a:r>
              <a:rPr lang="en-US" sz="2800" dirty="0"/>
              <a:t>The act attempts to confer  sickness, maternity, disablement, dependent’s, medical benefits on industrial workers on an all- India basis.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219200"/>
          </a:xfrm>
        </p:spPr>
        <p:txBody>
          <a:bodyPr>
            <a:normAutofit fontScale="90000"/>
          </a:bodyPr>
          <a:lstStyle/>
          <a:p>
            <a:pPr algn="ctr"/>
            <a:r>
              <a:rPr lang="en-US" u="sng" dirty="0"/>
              <a:t>Employees’ State insurance corporation</a:t>
            </a:r>
          </a:p>
        </p:txBody>
      </p:sp>
      <p:sp>
        <p:nvSpPr>
          <p:cNvPr id="3" name="Content Placeholder 2"/>
          <p:cNvSpPr>
            <a:spLocks noGrp="1"/>
          </p:cNvSpPr>
          <p:nvPr>
            <p:ph idx="1"/>
          </p:nvPr>
        </p:nvSpPr>
        <p:spPr>
          <a:xfrm>
            <a:off x="457200" y="2286000"/>
            <a:ext cx="8229600" cy="4038600"/>
          </a:xfrm>
        </p:spPr>
        <p:txBody>
          <a:bodyPr/>
          <a:lstStyle/>
          <a:p>
            <a:r>
              <a:rPr lang="en-US" dirty="0"/>
              <a:t>A statutory body known as the Employees’ State Insurance Corporation has been set up under the Act to administer the Employees’ State Insurance scheme.</a:t>
            </a:r>
          </a:p>
          <a:p>
            <a:r>
              <a:rPr lang="en-US" dirty="0"/>
              <a:t>The corporation is a body corporation having perpetual succession and a common seal.</a:t>
            </a:r>
          </a:p>
          <a:p>
            <a:r>
              <a:rPr lang="en-US" dirty="0"/>
              <a:t>The corporation is an autonomous body consisting of representative of the central and state Government, employers, employees and others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3312"/>
          </a:xfrm>
        </p:spPr>
        <p:txBody>
          <a:bodyPr>
            <a:noAutofit/>
          </a:bodyPr>
          <a:lstStyle/>
          <a:p>
            <a:pPr algn="ctr"/>
            <a:r>
              <a:rPr lang="en-US" sz="5400" u="sng" dirty="0"/>
              <a:t>Duties of the corporation(sec.32-37</a:t>
            </a:r>
          </a:p>
        </p:txBody>
      </p:sp>
      <p:sp>
        <p:nvSpPr>
          <p:cNvPr id="3" name="Content Placeholder 2"/>
          <p:cNvSpPr>
            <a:spLocks noGrp="1"/>
          </p:cNvSpPr>
          <p:nvPr>
            <p:ph idx="1"/>
          </p:nvPr>
        </p:nvSpPr>
        <p:spPr>
          <a:xfrm>
            <a:off x="457200" y="2057400"/>
            <a:ext cx="8229600" cy="4267200"/>
          </a:xfrm>
        </p:spPr>
        <p:txBody>
          <a:bodyPr>
            <a:normAutofit/>
          </a:bodyPr>
          <a:lstStyle/>
          <a:p>
            <a:r>
              <a:rPr lang="en-US" dirty="0"/>
              <a:t>The corporation shall in each year frame a budget showing probable receipts and expenditure and submit a copy of the budget for the approval of the central govt. before the specified date.</a:t>
            </a:r>
          </a:p>
          <a:p>
            <a:r>
              <a:rPr lang="en-US" dirty="0"/>
              <a:t> It shall maintain a correct account of its income and expenditure in such form and it such manner  as may be prescribed by the central govt.(sec.33)</a:t>
            </a:r>
          </a:p>
          <a:p>
            <a:r>
              <a:rPr lang="en-US" dirty="0"/>
              <a:t>Its accounts shall be dully audited by auditors appointed by the central government.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It shall submit to the Central Government annual report of its work and activities.</a:t>
            </a:r>
          </a:p>
          <a:p>
            <a:r>
              <a:rPr lang="en-US" dirty="0"/>
              <a:t>Its annual report, the audited accounts together with the auditor’s report, and the budget as finally adopted by the corporation shall be placed before Parliament and published in the Official Gazette,</a:t>
            </a:r>
          </a:p>
          <a:p>
            <a:r>
              <a:rPr lang="en-US" dirty="0"/>
              <a:t>It shall at intervals of five years, have a valuation of assets and liabilities made by a </a:t>
            </a:r>
            <a:r>
              <a:rPr lang="en-US" dirty="0" err="1"/>
              <a:t>valuer</a:t>
            </a:r>
            <a:r>
              <a:rPr lang="en-US" dirty="0"/>
              <a:t> appointed with the approval of the central government.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fontScale="90000"/>
          </a:bodyPr>
          <a:lstStyle/>
          <a:p>
            <a:pPr algn="ctr"/>
            <a:r>
              <a:rPr lang="en-US" u="sng" dirty="0"/>
              <a:t>Employees’ state Insurance fund</a:t>
            </a:r>
          </a:p>
        </p:txBody>
      </p:sp>
      <p:sp>
        <p:nvSpPr>
          <p:cNvPr id="3" name="Content Placeholder 2"/>
          <p:cNvSpPr>
            <a:spLocks noGrp="1"/>
          </p:cNvSpPr>
          <p:nvPr>
            <p:ph idx="1"/>
          </p:nvPr>
        </p:nvSpPr>
        <p:spPr>
          <a:xfrm>
            <a:off x="457200" y="1371600"/>
            <a:ext cx="8229600" cy="4953000"/>
          </a:xfrm>
        </p:spPr>
        <p:txBody>
          <a:bodyPr>
            <a:normAutofit/>
          </a:bodyPr>
          <a:lstStyle/>
          <a:p>
            <a:r>
              <a:rPr lang="en-US" sz="2400" dirty="0"/>
              <a:t>All contribution paid under this Act and all other moneys received on behalf of the Corporation shall be paid into a fund called the Employees’ State Insurance fund.</a:t>
            </a:r>
          </a:p>
          <a:p>
            <a:r>
              <a:rPr lang="en-US" sz="2400" dirty="0"/>
              <a:t>This fund shall be held and administered by the corporation for the purpose of this act.</a:t>
            </a:r>
          </a:p>
          <a:p>
            <a:r>
              <a:rPr lang="en-US" sz="2400" dirty="0"/>
              <a:t>The corporation may accept grant, donation and gift from the central govt. or any state govt., local authority  or any individual.</a:t>
            </a:r>
          </a:p>
          <a:p>
            <a:r>
              <a:rPr lang="en-US" sz="2400" dirty="0"/>
              <a:t>Fund shall be paid into the Reserve bank of </a:t>
            </a:r>
            <a:r>
              <a:rPr lang="en-US" sz="2400" dirty="0" err="1"/>
              <a:t>india</a:t>
            </a:r>
            <a:r>
              <a:rPr lang="en-US" sz="2400" dirty="0"/>
              <a:t> or such other bank as may be approved by central govt.</a:t>
            </a:r>
          </a:p>
          <a:p>
            <a:r>
              <a:rPr lang="en-US" sz="2400" dirty="0"/>
              <a:t>Such account shall be operated on by such officers as may be  </a:t>
            </a:r>
            <a:r>
              <a:rPr lang="en-US" sz="2400" dirty="0" err="1"/>
              <a:t>authorised</a:t>
            </a:r>
            <a:r>
              <a:rPr lang="en-US" sz="2400" dirty="0"/>
              <a:t> by the corporation committee.</a:t>
            </a:r>
          </a:p>
          <a:p>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under ESI Scheme</a:t>
            </a:r>
          </a:p>
        </p:txBody>
      </p:sp>
      <p:sp>
        <p:nvSpPr>
          <p:cNvPr id="3" name="Content Placeholder 2"/>
          <p:cNvSpPr>
            <a:spLocks noGrp="1"/>
          </p:cNvSpPr>
          <p:nvPr>
            <p:ph idx="1"/>
          </p:nvPr>
        </p:nvSpPr>
        <p:spPr/>
        <p:txBody>
          <a:bodyPr/>
          <a:lstStyle/>
          <a:p>
            <a:pPr>
              <a:buNone/>
            </a:pPr>
            <a:r>
              <a:rPr lang="en-US" dirty="0"/>
              <a:t>The benefits include the following:-</a:t>
            </a:r>
          </a:p>
          <a:p>
            <a:pPr>
              <a:buFont typeface="Wingdings" pitchFamily="2" charset="2"/>
              <a:buChar char="q"/>
            </a:pPr>
            <a:r>
              <a:rPr lang="en-US" dirty="0"/>
              <a:t>Sickness benefit</a:t>
            </a:r>
          </a:p>
          <a:p>
            <a:pPr>
              <a:buFont typeface="Wingdings" pitchFamily="2" charset="2"/>
              <a:buChar char="q"/>
            </a:pPr>
            <a:r>
              <a:rPr lang="en-US" dirty="0"/>
              <a:t>Maternity benefit</a:t>
            </a:r>
          </a:p>
          <a:p>
            <a:pPr>
              <a:buFont typeface="Wingdings" pitchFamily="2" charset="2"/>
              <a:buChar char="q"/>
            </a:pPr>
            <a:r>
              <a:rPr lang="en-US" dirty="0"/>
              <a:t>Dependant’s benefit</a:t>
            </a:r>
          </a:p>
          <a:p>
            <a:pPr>
              <a:buFont typeface="Wingdings" pitchFamily="2" charset="2"/>
              <a:buChar char="q"/>
            </a:pPr>
            <a:r>
              <a:rPr lang="en-US" dirty="0"/>
              <a:t>Medical benefit</a:t>
            </a:r>
          </a:p>
          <a:p>
            <a:pPr>
              <a:buFont typeface="Wingdings" pitchFamily="2" charset="2"/>
              <a:buChar char="q"/>
            </a:pPr>
            <a:r>
              <a:rPr lang="en-US" dirty="0"/>
              <a:t>Funeral benefits</a:t>
            </a:r>
          </a:p>
          <a:p>
            <a:pPr>
              <a:buFont typeface="Wingdings" pitchFamily="2" charset="2"/>
              <a:buChar char="q"/>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319</TotalTime>
  <Words>1182</Words>
  <Application>Microsoft Office PowerPoint</Application>
  <PresentationFormat>On-screen Show (4:3)</PresentationFormat>
  <Paragraphs>67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Algerian</vt:lpstr>
      <vt:lpstr>Calibri</vt:lpstr>
      <vt:lpstr>Constantia</vt:lpstr>
      <vt:lpstr>Wingdings</vt:lpstr>
      <vt:lpstr>Wingdings 2</vt:lpstr>
      <vt:lpstr>Flow</vt:lpstr>
      <vt:lpstr>Employees’ State  insurance fund</vt:lpstr>
      <vt:lpstr>Introduction</vt:lpstr>
      <vt:lpstr>Employee State Insurance Act </vt:lpstr>
      <vt:lpstr>OBJECTIVE OF THE ACT</vt:lpstr>
      <vt:lpstr>Employees’ State insurance corporation</vt:lpstr>
      <vt:lpstr>Duties of the corporation(sec.32-37</vt:lpstr>
      <vt:lpstr>Cont…..</vt:lpstr>
      <vt:lpstr>Employees’ state Insurance fund</vt:lpstr>
      <vt:lpstr>Benefits under ESI Scheme</vt:lpstr>
      <vt:lpstr>Sickness benefit: sec,46(1)(a),47,49 &amp; clause 4</vt:lpstr>
      <vt:lpstr>Maternity benefit:sec.46(1)(b),50&amp; clause 5</vt:lpstr>
      <vt:lpstr>Dependants’ Benefit.secs.46(1)(d),52,55-A &amp; clauses 8 and 9 of first schedule</vt:lpstr>
      <vt:lpstr>Medical benefit.secs.46(1)(e),46(2) &amp; 56 to 59</vt:lpstr>
      <vt:lpstr>Funeral Benefit, sec.46(1)(f)</vt:lpstr>
      <vt:lpstr>PENALITIES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OWNER</cp:lastModifiedBy>
  <cp:revision>45</cp:revision>
  <dcterms:created xsi:type="dcterms:W3CDTF">2006-08-16T00:00:00Z</dcterms:created>
  <dcterms:modified xsi:type="dcterms:W3CDTF">2025-01-20T16:07:49Z</dcterms:modified>
</cp:coreProperties>
</file>